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70" r:id="rId4"/>
    <p:sldId id="260" r:id="rId5"/>
    <p:sldId id="266" r:id="rId6"/>
    <p:sldId id="263" r:id="rId7"/>
    <p:sldId id="262" r:id="rId8"/>
    <p:sldId id="261" r:id="rId9"/>
    <p:sldId id="269" r:id="rId10"/>
    <p:sldId id="265" r:id="rId11"/>
    <p:sldId id="264" r:id="rId12"/>
    <p:sldId id="267" r:id="rId13"/>
    <p:sldId id="272" r:id="rId14"/>
    <p:sldId id="273" r:id="rId15"/>
    <p:sldId id="291" r:id="rId16"/>
    <p:sldId id="271" r:id="rId17"/>
    <p:sldId id="274" r:id="rId18"/>
    <p:sldId id="275" r:id="rId19"/>
    <p:sldId id="277" r:id="rId20"/>
    <p:sldId id="280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59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kub Švanda" initials="JŠ" lastIdx="1" clrIdx="0">
    <p:extLst>
      <p:ext uri="{19B8F6BF-5375-455C-9EA6-DF929625EA0E}">
        <p15:presenceInfo xmlns:p15="http://schemas.microsoft.com/office/powerpoint/2012/main" userId="3c1e77125a43837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>
        <p:scale>
          <a:sx n="105" d="100"/>
          <a:sy n="105" d="100"/>
        </p:scale>
        <p:origin x="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kub\Downloads\2025.10%20Brno\kvetiny-2024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dirty="0"/>
              <a:t>Poměr spotřeby a</a:t>
            </a:r>
            <a:r>
              <a:rPr lang="cs-CZ" baseline="0" dirty="0"/>
              <a:t> produkce řezaných květin v součtu cca 6% </a:t>
            </a:r>
            <a:endParaRPr lang="cs-CZ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List1!$E$4</c:f>
              <c:strCache>
                <c:ptCount val="1"/>
                <c:pt idx="0">
                  <c:v>Spotřeba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List1!$D$5:$D$6</c:f>
              <c:strCache>
                <c:ptCount val="2"/>
                <c:pt idx="0">
                  <c:v>Květiny</c:v>
                </c:pt>
                <c:pt idx="1">
                  <c:v>Zeleň</c:v>
                </c:pt>
              </c:strCache>
            </c:strRef>
          </c:cat>
          <c:val>
            <c:numRef>
              <c:f>List1!$E$5:$E$6</c:f>
              <c:numCache>
                <c:formatCode>General</c:formatCode>
                <c:ptCount val="2"/>
                <c:pt idx="0">
                  <c:v>5275</c:v>
                </c:pt>
                <c:pt idx="1">
                  <c:v>682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16-4F12-B166-EE8233F5C339}"/>
            </c:ext>
          </c:extLst>
        </c:ser>
        <c:ser>
          <c:idx val="1"/>
          <c:order val="1"/>
          <c:tx>
            <c:strRef>
              <c:f>List1!$F$4</c:f>
              <c:strCache>
                <c:ptCount val="1"/>
                <c:pt idx="0">
                  <c:v>Produkce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List1!$D$5:$D$6</c:f>
              <c:strCache>
                <c:ptCount val="2"/>
                <c:pt idx="0">
                  <c:v>Květiny</c:v>
                </c:pt>
                <c:pt idx="1">
                  <c:v>Zeleň</c:v>
                </c:pt>
              </c:strCache>
            </c:strRef>
          </c:cat>
          <c:val>
            <c:numRef>
              <c:f>List1!$F$5:$F$6</c:f>
              <c:numCache>
                <c:formatCode>General</c:formatCode>
                <c:ptCount val="2"/>
                <c:pt idx="0">
                  <c:v>196</c:v>
                </c:pt>
                <c:pt idx="1">
                  <c:v>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16-4F12-B166-EE8233F5C3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43598831"/>
        <c:axId val="1543599311"/>
      </c:barChart>
      <c:catAx>
        <c:axId val="15435988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43599311"/>
        <c:crosses val="autoZero"/>
        <c:auto val="1"/>
        <c:lblAlgn val="ctr"/>
        <c:lblOffset val="100"/>
        <c:noMultiLvlLbl val="0"/>
      </c:catAx>
      <c:valAx>
        <c:axId val="15435993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435988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10-10T16:50:41.233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B4F2BE-092E-4747-98FE-AC7F9CEC265E}" type="datetimeFigureOut">
              <a:rPr lang="cs-CZ" smtClean="0"/>
              <a:t>11.10.2025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BEF48-E923-42B1-A0D9-9602C931E2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862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7623E-AC0B-49A1-A164-9B0CD10FF803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4375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comments" Target="../comments/commen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F792B8-AE53-744D-43AF-D824698614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Svaz květinářů a floristů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D5944AF-F507-D67F-69D3-B57B46438D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Jakub Švanda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BC3FD94-C7A1-5FB9-2041-ECBC8ACF2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8212" y="381378"/>
            <a:ext cx="2915575" cy="298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763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B5F316DF-FEF1-DEE9-C5F7-34E511112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2449" y="5795370"/>
            <a:ext cx="901976" cy="923295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26F0F065-AC02-4F21-1107-AD96341F5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1740" y="675301"/>
            <a:ext cx="8078327" cy="576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60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664D24-1B87-CB7E-905B-862AF9331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Dotační tituly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02C45C7-751E-2D81-0E27-FF9E0A4AE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Výstavy</a:t>
            </a:r>
          </a:p>
          <a:p>
            <a:r>
              <a:rPr lang="cs-CZ" dirty="0"/>
              <a:t>Zahraniční spolupráce</a:t>
            </a:r>
          </a:p>
          <a:p>
            <a:r>
              <a:rPr lang="cs-CZ" dirty="0"/>
              <a:t>Program rozvoje venkova</a:t>
            </a:r>
          </a:p>
          <a:p>
            <a:r>
              <a:rPr lang="cs-CZ" dirty="0"/>
              <a:t>Organizace producentů</a:t>
            </a:r>
          </a:p>
        </p:txBody>
      </p:sp>
    </p:spTree>
    <p:extLst>
      <p:ext uri="{BB962C8B-B14F-4D97-AF65-F5344CB8AC3E}">
        <p14:creationId xmlns:p14="http://schemas.microsoft.com/office/powerpoint/2010/main" val="2831802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8A7D9D-A93E-1F7E-9354-F7F063847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330846CD-7CE6-DCD7-92A8-AA8E66998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2449" y="5795370"/>
            <a:ext cx="901976" cy="92329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2E000854-45C2-CD13-48A6-302D3318E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4650" y="624110"/>
            <a:ext cx="7363853" cy="551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98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1A556-BA62-A4F1-A7A7-E4ECF59A1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0CF01D-339F-AF26-3BEC-485F6C6E8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Statistiky </a:t>
            </a:r>
            <a:r>
              <a:rPr lang="cs-CZ" dirty="0" err="1"/>
              <a:t>MZe</a:t>
            </a:r>
            <a:r>
              <a:rPr lang="cs-CZ" dirty="0"/>
              <a:t> a SKF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FF58087F-75AC-42A4-F611-B0608B981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2449" y="5795370"/>
            <a:ext cx="901976" cy="92329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0E5D196A-650E-819F-C5B3-605375DC4D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205" y="2085787"/>
            <a:ext cx="6725589" cy="2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441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ED097-7678-8D13-BC14-CD003341D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784C1F-E2E0-B491-1DD8-72D436318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Statistiky </a:t>
            </a:r>
            <a:r>
              <a:rPr lang="cs-CZ" dirty="0" err="1"/>
              <a:t>MZe</a:t>
            </a:r>
            <a:r>
              <a:rPr lang="cs-CZ" dirty="0"/>
              <a:t> a SKF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9A7D51CE-195A-9559-4168-57405AD1E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2449" y="5795370"/>
            <a:ext cx="901976" cy="92329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899CF409-8600-6862-DF2F-DD4124B1AB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354" y="1710230"/>
            <a:ext cx="9288171" cy="385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128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1B01A-5369-4EE4-A220-DA367F53F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245D15-C0DB-9D73-E47B-8A37342D2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Statistiky </a:t>
            </a:r>
            <a:r>
              <a:rPr lang="cs-CZ" dirty="0" err="1"/>
              <a:t>MZe</a:t>
            </a:r>
            <a:r>
              <a:rPr lang="cs-CZ" dirty="0"/>
              <a:t> a SKF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FDC46CFB-DD2F-5B89-11C0-88F20325C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2449" y="5795370"/>
            <a:ext cx="901976" cy="923295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9CBF7AEF-DA8A-D359-E50C-9F44B790C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6349" y="1714692"/>
            <a:ext cx="9192908" cy="393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54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D281E-50E9-BF74-E0F1-B54AF7064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901AF9-73E8-39BE-75CC-F8E084643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Statistiky </a:t>
            </a:r>
            <a:r>
              <a:rPr lang="cs-CZ" dirty="0" err="1"/>
              <a:t>MZe</a:t>
            </a:r>
            <a:r>
              <a:rPr lang="cs-CZ" dirty="0"/>
              <a:t> a SKF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4DE6243B-5E23-445D-CE02-D7E16D45F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2449" y="5795370"/>
            <a:ext cx="901976" cy="92329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92EB0103-0FED-21C0-C919-7214007FC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0650" y="1265538"/>
            <a:ext cx="8701799" cy="545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565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DC88C-5490-2C84-C0AA-77411E5B3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DF8846-BFDF-09EE-5A95-34320FEBC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Statistiky </a:t>
            </a:r>
            <a:r>
              <a:rPr lang="cs-CZ" dirty="0" err="1"/>
              <a:t>MZe</a:t>
            </a:r>
            <a:r>
              <a:rPr lang="cs-CZ" dirty="0"/>
              <a:t> a SKF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133A3DF7-80AB-7B13-73F0-F86EA90C9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2449" y="5795370"/>
            <a:ext cx="901976" cy="92329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6D4F89F2-7286-6348-7D7B-21AEC2049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3824" y="1740917"/>
            <a:ext cx="6246590" cy="437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481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DC0F7-C9EC-B1F2-E88A-4B9DE92FF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E7C2F8-9B28-247F-2C79-AFAF2F038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Statistiky </a:t>
            </a:r>
            <a:r>
              <a:rPr lang="cs-CZ" dirty="0" err="1"/>
              <a:t>MZe</a:t>
            </a:r>
            <a:r>
              <a:rPr lang="cs-CZ" dirty="0"/>
              <a:t> a SKF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5A9B0D16-45EF-0372-E068-93CDEFA73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2449" y="5795370"/>
            <a:ext cx="901976" cy="923295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7BF303C3-8DCD-CC60-D374-4FB70DDC9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348" y="1349524"/>
            <a:ext cx="9402487" cy="500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035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43D15-B5DB-7F73-808D-415D41215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781157-5DDB-F37A-800E-774ACB059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Statistiky </a:t>
            </a:r>
            <a:r>
              <a:rPr lang="cs-CZ" dirty="0" err="1"/>
              <a:t>MZe</a:t>
            </a:r>
            <a:r>
              <a:rPr lang="cs-CZ" dirty="0"/>
              <a:t> a SKF</a:t>
            </a:r>
            <a:br>
              <a:rPr lang="cs-CZ" dirty="0"/>
            </a:br>
            <a:r>
              <a:rPr lang="cs-CZ" sz="2000" dirty="0"/>
              <a:t>https://www.svazkvetinaruafloristu.cz/statistiky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622B635A-4DCE-5E25-4A87-7ADE5EE42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2449" y="5795370"/>
            <a:ext cx="901976" cy="92329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B5E4985D-CAD2-C515-BC82-DFBF3905B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6295" y="1830183"/>
            <a:ext cx="7442781" cy="465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838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8000">
              <a:schemeClr val="bg2">
                <a:tint val="90000"/>
                <a:satMod val="92000"/>
                <a:lumMod val="120000"/>
              </a:schemeClr>
            </a:gs>
            <a:gs pos="81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985A31-F698-190B-984E-70AB8576C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04C116-6A32-DD0B-BCEB-B86FAC557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Statistiky </a:t>
            </a:r>
            <a:r>
              <a:rPr lang="cs-CZ" dirty="0" err="1"/>
              <a:t>MZe</a:t>
            </a:r>
            <a:r>
              <a:rPr lang="cs-CZ" dirty="0"/>
              <a:t> a SKF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4D9CBAC2-32CD-A2D9-E62F-78F0D9862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2449" y="5795370"/>
            <a:ext cx="901976" cy="923295"/>
          </a:xfrm>
          <a:prstGeom prst="rect">
            <a:avLst/>
          </a:prstGeom>
        </p:spPr>
      </p:pic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F6AF1010-B11F-2261-6B73-42D07B184A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7656838"/>
              </p:ext>
            </p:extLst>
          </p:nvPr>
        </p:nvGraphicFramePr>
        <p:xfrm>
          <a:off x="2441448" y="1645920"/>
          <a:ext cx="7360920" cy="4489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0734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DC34B037-220F-3A89-0BF5-647BA5DE9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503" y="1945681"/>
            <a:ext cx="5564994" cy="345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041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525781-3101-E096-03B1-513342952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Označení Česká květina je zárukou kvality a původu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18AF73C-2162-856F-9C9E-E9897E297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Logo s názvem </a:t>
            </a:r>
            <a:r>
              <a:rPr lang="cs-CZ" i="1" dirty="0"/>
              <a:t>Česká květina</a:t>
            </a:r>
            <a:r>
              <a:rPr lang="cs-CZ" dirty="0"/>
              <a:t> je chráněnou známkou Svazu květinářů a floristů ČR (dále jen „svaz“). Užívání tohoto označení, případně loga a graficky odvozených motivů je podmíněno souhlasem předsednictva svazu a tento může být udělen pouze členovi svazu, který za dodržení níže uvedených podmínek může takto označovat své výpěstky.</a:t>
            </a:r>
          </a:p>
          <a:p>
            <a:r>
              <a:rPr lang="cs-CZ" dirty="0"/>
              <a:t>Označení Česká květina může získat </a:t>
            </a:r>
            <a:r>
              <a:rPr lang="cs-CZ" b="1" dirty="0"/>
              <a:t>pouze člen svazu</a:t>
            </a:r>
            <a:r>
              <a:rPr lang="cs-CZ" dirty="0"/>
              <a:t>. Souhlas s užíváním značky však má stanovená pravidla a je schvalován orgány svazu.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B0536CD-5338-8982-6300-76AC16CE1F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971" y="4573935"/>
            <a:ext cx="3072057" cy="190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588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7CDE4-BF50-9595-1EE3-5FA28CC87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5D4D403-5E30-67E2-14BC-917436EFD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Nárůst produkce pokojových rostlin</a:t>
            </a:r>
            <a:br>
              <a:rPr lang="cs-CZ" dirty="0"/>
            </a:br>
            <a:r>
              <a:rPr lang="cs-CZ" sz="2000" dirty="0"/>
              <a:t>CZ-Flora </a:t>
            </a:r>
            <a:r>
              <a:rPr lang="cs-CZ" sz="2000" dirty="0" err="1"/>
              <a:t>o.d</a:t>
            </a:r>
            <a:r>
              <a:rPr lang="cs-CZ" sz="2000" dirty="0"/>
              <a:t>.</a:t>
            </a:r>
          </a:p>
        </p:txBody>
      </p:sp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C9A5BAB9-5772-A798-6C73-096F8B5D8D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82822" y="2133600"/>
            <a:ext cx="8728181" cy="3778250"/>
          </a:xfrm>
        </p:spPr>
      </p:pic>
    </p:spTree>
    <p:extLst>
      <p:ext uri="{BB962C8B-B14F-4D97-AF65-F5344CB8AC3E}">
        <p14:creationId xmlns:p14="http://schemas.microsoft.com/office/powerpoint/2010/main" val="3719884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AFD98F-B73D-A69D-E71A-4E8C8F2C2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Nárůst produkce pokojových rostlin</a:t>
            </a:r>
            <a:br>
              <a:rPr lang="cs-CZ" dirty="0"/>
            </a:br>
            <a:r>
              <a:rPr lang="cs-CZ" sz="2000" dirty="0"/>
              <a:t>CZ-Flora </a:t>
            </a:r>
            <a:r>
              <a:rPr lang="cs-CZ" sz="2000" dirty="0" err="1"/>
              <a:t>o.d</a:t>
            </a:r>
            <a:r>
              <a:rPr lang="cs-CZ" sz="2000" dirty="0"/>
              <a:t>.</a:t>
            </a:r>
          </a:p>
        </p:txBody>
      </p:sp>
      <p:pic>
        <p:nvPicPr>
          <p:cNvPr id="8" name="Zástupný obsah 7">
            <a:extLst>
              <a:ext uri="{FF2B5EF4-FFF2-40B4-BE49-F238E27FC236}">
                <a16:creationId xmlns:a16="http://schemas.microsoft.com/office/drawing/2014/main" id="{813672CF-244B-1F6D-C9CA-99BB947B4C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2925" y="2569284"/>
            <a:ext cx="8915400" cy="1315826"/>
          </a:xfrm>
        </p:spPr>
      </p:pic>
    </p:spTree>
    <p:extLst>
      <p:ext uri="{BB962C8B-B14F-4D97-AF65-F5344CB8AC3E}">
        <p14:creationId xmlns:p14="http://schemas.microsoft.com/office/powerpoint/2010/main" val="2182146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DDFF13-B8A5-3120-A74D-91441B14D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Zákazník se mění/posouvá 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5FF8858-38EA-7755-A458-F1E5D27D18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cs-CZ" dirty="0"/>
              <a:t>Rozvírají se nůžky z hlediska rozložení kupní síly</a:t>
            </a:r>
          </a:p>
          <a:p>
            <a:pPr lvl="1"/>
            <a:r>
              <a:rPr lang="cs-CZ" dirty="0"/>
              <a:t>Rostliny jsou součástí </a:t>
            </a:r>
            <a:r>
              <a:rPr lang="cs-CZ" dirty="0" err="1"/>
              <a:t>wellbeingu</a:t>
            </a:r>
            <a:r>
              <a:rPr lang="cs-CZ" dirty="0"/>
              <a:t> a zdravého životního prostředí</a:t>
            </a:r>
          </a:p>
          <a:p>
            <a:pPr lvl="1"/>
            <a:r>
              <a:rPr lang="cs-CZ" dirty="0"/>
              <a:t>Rostliny nemusejí nutně vydržet „na věky“ – dekorace a rychle</a:t>
            </a:r>
          </a:p>
          <a:p>
            <a:pPr lvl="1"/>
            <a:r>
              <a:rPr lang="cs-CZ" dirty="0"/>
              <a:t>Trend jedlá zahrada, pěstování na balkoně, komunita</a:t>
            </a:r>
          </a:p>
          <a:p>
            <a:pPr lvl="1"/>
            <a:r>
              <a:rPr lang="cs-CZ" dirty="0"/>
              <a:t>Ubývají znalosti ohledně péče o rostliny – přibývá impulzivní nakupování</a:t>
            </a:r>
          </a:p>
          <a:p>
            <a:pPr lvl="1"/>
            <a:r>
              <a:rPr lang="cs-CZ" dirty="0"/>
              <a:t>Zkracuje se hlavní sezóna – vliv impulzivního chování – je hezky – jdu nakoupit a sázím</a:t>
            </a:r>
          </a:p>
          <a:p>
            <a:pPr lvl="1"/>
            <a:r>
              <a:rPr lang="cs-CZ" dirty="0"/>
              <a:t>Posouvá se nakupování do jiných termínů – návrat po dovolené, podzimní výzdoba, zimní dekorace před dům</a:t>
            </a:r>
          </a:p>
          <a:p>
            <a:pPr lvl="1"/>
            <a:r>
              <a:rPr lang="cs-CZ" dirty="0"/>
              <a:t>Ubývá ochota se o rostliny starat – jiné zájmy, cestování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03674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8D2EF8-34C7-4BF0-7725-760D560AD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Zákazník se mění/posouvá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D368495-5DBF-3C42-DC61-14D750C28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0646" y="1661327"/>
            <a:ext cx="8596668" cy="5077801"/>
          </a:xfrm>
        </p:spPr>
        <p:txBody>
          <a:bodyPr/>
          <a:lstStyle/>
          <a:p>
            <a:pPr lvl="1"/>
            <a:r>
              <a:rPr lang="cs-CZ" dirty="0"/>
              <a:t>Nechtějí dlouho čekat na výsledek</a:t>
            </a:r>
          </a:p>
          <a:p>
            <a:pPr lvl="1"/>
            <a:r>
              <a:rPr lang="cs-CZ" dirty="0"/>
              <a:t>Zmenšují se prostory (nesázejí se velké záhony)</a:t>
            </a:r>
          </a:p>
          <a:p>
            <a:pPr lvl="1"/>
            <a:r>
              <a:rPr lang="cs-CZ" dirty="0"/>
              <a:t>Mají rádi hotové řešení – popadnu a jdu. Nanejvýš zalévám, víc o tom nevím…</a:t>
            </a:r>
          </a:p>
          <a:p>
            <a:pPr lvl="1"/>
            <a:r>
              <a:rPr lang="cs-CZ" dirty="0"/>
              <a:t>Zákazník zpravidla neví a nemá přehled, kolik je „standardní“ cena rostliny. Pokud se mu to líbí, tak to bere!</a:t>
            </a:r>
          </a:p>
          <a:p>
            <a:pPr lvl="1"/>
            <a:r>
              <a:rPr lang="cs-CZ" dirty="0"/>
              <a:t>Nechají se ovlivnit </a:t>
            </a:r>
            <a:r>
              <a:rPr lang="cs-CZ" dirty="0" err="1"/>
              <a:t>SoMe</a:t>
            </a:r>
            <a:r>
              <a:rPr lang="cs-CZ" dirty="0"/>
              <a:t>, nebrání se inspiraci (pokud </a:t>
            </a:r>
            <a:r>
              <a:rPr lang="cs-CZ" dirty="0" err="1"/>
              <a:t>SoMe</a:t>
            </a:r>
            <a:r>
              <a:rPr lang="cs-CZ" dirty="0"/>
              <a:t> věří)</a:t>
            </a:r>
          </a:p>
          <a:p>
            <a:pPr lvl="1"/>
            <a:r>
              <a:rPr lang="cs-CZ" dirty="0"/>
              <a:t>Českého zákazníka zatím primárně nezajímají EKO témata, můžeme ale v budoucnu čekat, že se to tématem stane</a:t>
            </a:r>
          </a:p>
          <a:p>
            <a:pPr lvl="1"/>
            <a:r>
              <a:rPr lang="cs-CZ" dirty="0"/>
              <a:t>EKO témata nebudou spojena s hlubokou znalostí produktu ani analýzou skutečností spojených s produktem</a:t>
            </a:r>
          </a:p>
          <a:p>
            <a:pPr lvl="1"/>
            <a:r>
              <a:rPr lang="cs-CZ" dirty="0"/>
              <a:t>Výše uvedené trendy posilují s mladou generací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95216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2D28EE-8F38-2F74-D43D-C4EE086AB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Jak se tyto trendy promítají do zákaznického chování? 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E0EADC7-B9B8-9C2F-C18E-CD298D69C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cs-CZ" b="1" i="1" dirty="0"/>
              <a:t>Impulzivní chování </a:t>
            </a:r>
          </a:p>
          <a:p>
            <a:pPr marL="457200" lvl="1" indent="0">
              <a:buNone/>
            </a:pPr>
            <a:endParaRPr lang="cs-CZ" b="1" i="1" dirty="0"/>
          </a:p>
          <a:p>
            <a:pPr lvl="2"/>
            <a:r>
              <a:rPr lang="cs-CZ" dirty="0"/>
              <a:t>Kvetoucí letničky - +100% prodejnosti</a:t>
            </a:r>
          </a:p>
          <a:p>
            <a:pPr lvl="2"/>
            <a:r>
              <a:rPr lang="cs-CZ" dirty="0"/>
              <a:t>Kvetoucí letničky (</a:t>
            </a:r>
            <a:r>
              <a:rPr lang="cs-CZ" dirty="0" err="1"/>
              <a:t>Verheyen</a:t>
            </a:r>
            <a:r>
              <a:rPr lang="cs-CZ" dirty="0"/>
              <a:t> </a:t>
            </a:r>
            <a:r>
              <a:rPr lang="cs-CZ" dirty="0" err="1"/>
              <a:t>Baetke</a:t>
            </a:r>
            <a:r>
              <a:rPr lang="cs-CZ" dirty="0"/>
              <a:t>) – tolerance vyšší ceny</a:t>
            </a:r>
          </a:p>
          <a:p>
            <a:pPr lvl="2"/>
            <a:r>
              <a:rPr lang="cs-CZ" dirty="0"/>
              <a:t>Barevné květináče ladící s barvou rostlin</a:t>
            </a:r>
          </a:p>
          <a:p>
            <a:pPr lvl="2"/>
            <a:r>
              <a:rPr lang="cs-CZ" dirty="0"/>
              <a:t>Barevné etikety na zelenině (</a:t>
            </a:r>
            <a:r>
              <a:rPr lang="cs-CZ" dirty="0" err="1"/>
              <a:t>Orto</a:t>
            </a:r>
            <a:r>
              <a:rPr lang="cs-CZ" dirty="0"/>
              <a:t> </a:t>
            </a:r>
            <a:r>
              <a:rPr lang="cs-CZ" dirty="0" err="1"/>
              <a:t>Mio</a:t>
            </a:r>
            <a:r>
              <a:rPr lang="cs-CZ" dirty="0"/>
              <a:t>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525524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E27B5A-D268-B03C-F225-4D155DDD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Jak se tyto trendy promítají do zákaznického chování? 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55C4A6B-80B0-859A-659B-803A4E68F6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cs-CZ" b="1" i="1" dirty="0"/>
              <a:t>Hotová řešení </a:t>
            </a:r>
          </a:p>
          <a:p>
            <a:pPr marL="457200" lvl="1" indent="0">
              <a:buNone/>
            </a:pPr>
            <a:endParaRPr lang="cs-CZ" dirty="0"/>
          </a:p>
          <a:p>
            <a:pPr lvl="2"/>
            <a:r>
              <a:rPr lang="cs-CZ" i="1" dirty="0"/>
              <a:t>Klesá zájem o malé rostliny k dopěstování</a:t>
            </a:r>
            <a:r>
              <a:rPr lang="cs-CZ" b="1" i="1" dirty="0"/>
              <a:t> </a:t>
            </a:r>
          </a:p>
          <a:p>
            <a:pPr lvl="2"/>
            <a:r>
              <a:rPr lang="cs-CZ" dirty="0"/>
              <a:t>Větší rostliny (P12-P23)</a:t>
            </a:r>
          </a:p>
          <a:p>
            <a:pPr lvl="2"/>
            <a:r>
              <a:rPr lang="cs-CZ" dirty="0" err="1"/>
              <a:t>Sesázené</a:t>
            </a:r>
            <a:r>
              <a:rPr lang="cs-CZ" dirty="0"/>
              <a:t> kombinace rostlin</a:t>
            </a:r>
          </a:p>
          <a:p>
            <a:pPr lvl="2"/>
            <a:r>
              <a:rPr lang="cs-CZ" dirty="0"/>
              <a:t>Bazalka k řezu, rajče ke sklizni P19+</a:t>
            </a:r>
          </a:p>
          <a:p>
            <a:pPr lvl="2"/>
            <a:r>
              <a:rPr lang="cs-CZ" dirty="0"/>
              <a:t>Koupím rostlinu a už ji jen zalévám – nemusím s ní nic dalšího dělat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118802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3CC929-FA9B-4673-13B7-2E73AA804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2110A413-4689-32E1-05A1-E2271686E4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923" y="1412775"/>
            <a:ext cx="8596667" cy="4835625"/>
          </a:xfrm>
        </p:spPr>
      </p:pic>
    </p:spTree>
    <p:extLst>
      <p:ext uri="{BB962C8B-B14F-4D97-AF65-F5344CB8AC3E}">
        <p14:creationId xmlns:p14="http://schemas.microsoft.com/office/powerpoint/2010/main" val="32877602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B9E408-1B9C-8CE8-965F-C16CFEA61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3990CE66-AD3D-4CCA-3EDC-20179FA2F4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08555" y="1819935"/>
            <a:ext cx="6134225" cy="3450500"/>
          </a:xfrm>
        </p:spPr>
      </p:pic>
    </p:spTree>
    <p:extLst>
      <p:ext uri="{BB962C8B-B14F-4D97-AF65-F5344CB8AC3E}">
        <p14:creationId xmlns:p14="http://schemas.microsoft.com/office/powerpoint/2010/main" val="21700976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D32754-0A45-AE45-4BE4-D334E9E26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22991B90-74B4-36A8-41BE-639C8FF723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90036" y="1604186"/>
            <a:ext cx="6171263" cy="3471334"/>
          </a:xfrm>
        </p:spPr>
      </p:pic>
    </p:spTree>
    <p:extLst>
      <p:ext uri="{BB962C8B-B14F-4D97-AF65-F5344CB8AC3E}">
        <p14:creationId xmlns:p14="http://schemas.microsoft.com/office/powerpoint/2010/main" val="41736356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129ABE-77CE-8774-597A-A8799AF53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82C1DA5B-04DF-BE3E-77EF-E8932DE40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87606" y="1884277"/>
            <a:ext cx="6081786" cy="3421003"/>
          </a:xfrm>
        </p:spPr>
      </p:pic>
    </p:spTree>
    <p:extLst>
      <p:ext uri="{BB962C8B-B14F-4D97-AF65-F5344CB8AC3E}">
        <p14:creationId xmlns:p14="http://schemas.microsoft.com/office/powerpoint/2010/main" val="16079569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6C3E33-A063-9C10-42D7-D739699D3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CCA3C316-9FD9-C0B8-98B6-DA1E9AA6CE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57017" y="1800817"/>
            <a:ext cx="6221622" cy="3499661"/>
          </a:xfrm>
        </p:spPr>
      </p:pic>
    </p:spTree>
    <p:extLst>
      <p:ext uri="{BB962C8B-B14F-4D97-AF65-F5344CB8AC3E}">
        <p14:creationId xmlns:p14="http://schemas.microsoft.com/office/powerpoint/2010/main" val="37617280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2447D6-8F9B-4778-58CD-E10E1A86F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C2D7002C-BA0E-7D36-8166-8B6C0D9FC4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633" y="533540"/>
            <a:ext cx="4104942" cy="6157415"/>
          </a:xfrm>
        </p:spPr>
      </p:pic>
    </p:spTree>
    <p:extLst>
      <p:ext uri="{BB962C8B-B14F-4D97-AF65-F5344CB8AC3E}">
        <p14:creationId xmlns:p14="http://schemas.microsoft.com/office/powerpoint/2010/main" val="20119076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D35347-9C0C-4AD1-1147-63B3F7252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410E1B86-2168-0492-D1A9-8EE39A98BC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353" y="737420"/>
            <a:ext cx="8546843" cy="5697896"/>
          </a:xfrm>
        </p:spPr>
      </p:pic>
    </p:spTree>
    <p:extLst>
      <p:ext uri="{BB962C8B-B14F-4D97-AF65-F5344CB8AC3E}">
        <p14:creationId xmlns:p14="http://schemas.microsoft.com/office/powerpoint/2010/main" val="5798629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6270B1-F97C-3511-A06B-FE4B3A006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E8A9F010-CC7C-CF28-7149-9390D5CC19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373" y="688258"/>
            <a:ext cx="8487850" cy="5658567"/>
          </a:xfrm>
        </p:spPr>
      </p:pic>
    </p:spTree>
    <p:extLst>
      <p:ext uri="{BB962C8B-B14F-4D97-AF65-F5344CB8AC3E}">
        <p14:creationId xmlns:p14="http://schemas.microsoft.com/office/powerpoint/2010/main" val="30313061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4A432F-0452-10E8-A898-28B274054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7D579960-A251-9F50-3F05-D1FB30EC79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83" y="963561"/>
            <a:ext cx="8355115" cy="5570077"/>
          </a:xfrm>
        </p:spPr>
      </p:pic>
    </p:spTree>
    <p:extLst>
      <p:ext uri="{BB962C8B-B14F-4D97-AF65-F5344CB8AC3E}">
        <p14:creationId xmlns:p14="http://schemas.microsoft.com/office/powerpoint/2010/main" val="2610175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297126FE-E1A8-794E-52F8-1B47FC4B9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520" y="456278"/>
            <a:ext cx="8675544" cy="606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518948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2152</TotalTime>
  <Words>481</Words>
  <Application>Microsoft Office PowerPoint</Application>
  <PresentationFormat>Širokoúhlá obrazovka</PresentationFormat>
  <Paragraphs>55</Paragraphs>
  <Slides>30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30</vt:i4>
      </vt:variant>
    </vt:vector>
  </HeadingPairs>
  <TitlesOfParts>
    <vt:vector size="35" baseType="lpstr">
      <vt:lpstr>Arial</vt:lpstr>
      <vt:lpstr>Calibri</vt:lpstr>
      <vt:lpstr>Century Gothic</vt:lpstr>
      <vt:lpstr>Wingdings 3</vt:lpstr>
      <vt:lpstr>Stébla</vt:lpstr>
      <vt:lpstr>Svaz květinářů a floristů</vt:lpstr>
      <vt:lpstr>Prezentace aplikace PowerPoint</vt:lpstr>
      <vt:lpstr>Dotační tituly</vt:lpstr>
      <vt:lpstr>Prezentace aplikace PowerPoint</vt:lpstr>
      <vt:lpstr>Statistiky MZe a SKF</vt:lpstr>
      <vt:lpstr>Statistiky MZe a SKF</vt:lpstr>
      <vt:lpstr>Statistiky MZe a SKF</vt:lpstr>
      <vt:lpstr>Statistiky MZe a SKF</vt:lpstr>
      <vt:lpstr>Statistiky MZe a SKF</vt:lpstr>
      <vt:lpstr>Statistiky MZe a SKF</vt:lpstr>
      <vt:lpstr>Statistiky MZe a SKF https://www.svazkvetinaruafloristu.cz/statistiky</vt:lpstr>
      <vt:lpstr>Statistiky MZe a SKF</vt:lpstr>
      <vt:lpstr>Prezentace aplikace PowerPoint</vt:lpstr>
      <vt:lpstr>Označení Česká květina je zárukou kvality a původu</vt:lpstr>
      <vt:lpstr>Nárůst produkce pokojových rostlin CZ-Flora o.d.</vt:lpstr>
      <vt:lpstr>Nárůst produkce pokojových rostlin CZ-Flora o.d.</vt:lpstr>
      <vt:lpstr>Zákazník se mění/posouvá  </vt:lpstr>
      <vt:lpstr>Zákazník se mění/posouvá</vt:lpstr>
      <vt:lpstr>Jak se tyto trendy promítají do zákaznického chování?  </vt:lpstr>
      <vt:lpstr>Jak se tyto trendy promítají do zákaznického chování? 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Jakub Švanda</dc:creator>
  <cp:lastModifiedBy>Jakub Švanda</cp:lastModifiedBy>
  <cp:revision>4</cp:revision>
  <dcterms:created xsi:type="dcterms:W3CDTF">2025-10-09T20:43:39Z</dcterms:created>
  <dcterms:modified xsi:type="dcterms:W3CDTF">2025-10-11T08:36:29Z</dcterms:modified>
</cp:coreProperties>
</file>